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2" r:id="rId3"/>
    <p:sldId id="264" r:id="rId4"/>
    <p:sldId id="283" r:id="rId5"/>
    <p:sldId id="293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290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77" r:id="rId23"/>
    <p:sldId id="278" r:id="rId24"/>
    <p:sldId id="279" r:id="rId25"/>
    <p:sldId id="280" r:id="rId26"/>
    <p:sldId id="281" r:id="rId27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ADE"/>
    <a:srgbClr val="FEF1DA"/>
    <a:srgbClr val="FFEDD5"/>
    <a:srgbClr val="FEF7DA"/>
    <a:srgbClr val="FDEBCB"/>
    <a:srgbClr val="FF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15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9C9E-4AE1-4E10-A163-FCD2F485BA4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EE26F-0362-4BF1-97ED-36A054CE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34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35C91-A015-44D0-8D0D-695B819BB760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0D5A0-31D5-4A76-8353-9D8D4A9B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7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56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1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9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3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4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5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0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3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2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7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105" y="2138372"/>
            <a:ext cx="6603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한국인의 </a:t>
            </a:r>
            <a:r>
              <a:rPr lang="ko-KR" altLang="en-US" sz="3600" b="1" dirty="0" smtClean="0"/>
              <a:t>삶 데이터 비교 </a:t>
            </a:r>
            <a:endParaRPr lang="en-US" altLang="ko-KR" sz="3600" b="1" dirty="0" smtClean="0"/>
          </a:p>
          <a:p>
            <a:pPr algn="ctr"/>
            <a:endParaRPr lang="en-US" altLang="ko-KR" sz="3600" b="1" dirty="0" smtClean="0"/>
          </a:p>
          <a:p>
            <a:pPr algn="ctr"/>
            <a:r>
              <a:rPr lang="en-US" altLang="ko-KR" sz="3200" b="1" dirty="0" smtClean="0"/>
              <a:t>2019</a:t>
            </a:r>
            <a:r>
              <a:rPr lang="ko-KR" altLang="en-US" sz="3200" b="1" dirty="0" smtClean="0"/>
              <a:t>년 </a:t>
            </a:r>
            <a:r>
              <a:rPr lang="en-US" altLang="ko-KR" sz="3200" b="1" dirty="0" smtClean="0"/>
              <a:t>VS 2023</a:t>
            </a:r>
            <a:r>
              <a:rPr lang="ko-KR" altLang="en-US" sz="3200" b="1" dirty="0" smtClean="0"/>
              <a:t>년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7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709" y="363072"/>
            <a:ext cx="10349346" cy="51089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00647" y="2136373"/>
            <a:ext cx="191193" cy="1055716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51316" y="1080656"/>
            <a:ext cx="1011382" cy="1163779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07181" y="1608515"/>
            <a:ext cx="191193" cy="1055716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30384" y="2244435"/>
            <a:ext cx="709354" cy="12385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1381" y="2572790"/>
            <a:ext cx="232757" cy="12385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5617" y="3125585"/>
            <a:ext cx="232757" cy="914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6388" y="5883534"/>
            <a:ext cx="1001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같은 성별에 따른 평균임금의 격차 변화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285750" indent="-285750" algn="ctr">
              <a:buFontTx/>
              <a:buChar char="-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남자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30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4~50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60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초반 구간에서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변화량이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두드러짐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30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중반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 40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중반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50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60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중반 구간에서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변화량이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두드러짐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3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646" y="250861"/>
            <a:ext cx="10274531" cy="4894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262" y="5145578"/>
            <a:ext cx="54282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상위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인사 및 경영 전문가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화학공학 기술자 및 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시험원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기업 고위 임원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145578"/>
            <a:ext cx="63800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상위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제외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재활용 처리 및 소각로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조작원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기계로봇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공학 기술자 및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시험원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건설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전기 및 생산관련 관리자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제관원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판금원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의회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의원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고위 공무원 및 공공단체 임원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02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262" y="5145578"/>
            <a:ext cx="5428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하위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endParaRPr lang="en-US" altLang="ko-KR" sz="14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환경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청소 및 경비 관련 관리자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식음료 서비스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145578"/>
            <a:ext cx="6380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하위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제외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채굴 및 토목 관련 기능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판매 관련 단순 종사자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78" y="174567"/>
            <a:ext cx="11014364" cy="48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018" y="232851"/>
            <a:ext cx="10823171" cy="516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262" y="5494713"/>
            <a:ext cx="5428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남성 직업 빈도 상위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endParaRPr lang="en-US" altLang="ko-KR" sz="14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기타 서비스 관련 단순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494713"/>
            <a:ext cx="6380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남성 직업 빈도 상위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행정 사무원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7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78" y="290113"/>
            <a:ext cx="10939549" cy="5138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064" y="5744094"/>
            <a:ext cx="1086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여성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 빈도 상위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 및 제거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4" y="479505"/>
            <a:ext cx="6555429" cy="5889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962" y="3157874"/>
            <a:ext cx="3592802" cy="1511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962" y="1818175"/>
            <a:ext cx="410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웹소설</a:t>
            </a:r>
            <a:r>
              <a:rPr lang="ko-KR" altLang="en-US" dirty="0" smtClean="0"/>
              <a:t> 무료</a:t>
            </a:r>
            <a:r>
              <a:rPr lang="en-US" altLang="ko-KR" dirty="0" smtClean="0"/>
              <a:t>top100</a:t>
            </a:r>
          </a:p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웹소설</a:t>
            </a:r>
            <a:r>
              <a:rPr lang="ko-KR" altLang="en-US" dirty="0" smtClean="0"/>
              <a:t> 유료</a:t>
            </a:r>
            <a:r>
              <a:rPr lang="en-US" altLang="ko-KR" dirty="0" smtClean="0"/>
              <a:t>top100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2962" y="5202100"/>
            <a:ext cx="410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작가이름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2962" y="716895"/>
            <a:ext cx="410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웹 </a:t>
            </a:r>
            <a:r>
              <a:rPr lang="ko-KR" altLang="en-US" sz="3600" b="1" dirty="0" err="1" smtClean="0"/>
              <a:t>크롤링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310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25" t="25604"/>
          <a:stretch/>
        </p:blipFill>
        <p:spPr>
          <a:xfrm>
            <a:off x="669856" y="871870"/>
            <a:ext cx="6952228" cy="4944140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7972959" y="2183217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136676"/>
              <a:gd name="adj4" fmla="val -97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현재 디렉토리에 파일이 있는지 확인하고 만약 있으면 삭제함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설명선 1 3"/>
          <p:cNvSpPr/>
          <p:nvPr/>
        </p:nvSpPr>
        <p:spPr>
          <a:xfrm>
            <a:off x="7972959" y="726557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92720"/>
              <a:gd name="adj4" fmla="val -46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필요한 라이브러리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모듈 불러옴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7972959" y="3639878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69643"/>
              <a:gd name="adj4" fmla="val -127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엑셀 파일과 시트를 생성</a:t>
            </a:r>
            <a:endParaRPr lang="ko-KR" altLang="en-US" dirty="0"/>
          </a:p>
        </p:txBody>
      </p:sp>
      <p:sp>
        <p:nvSpPr>
          <p:cNvPr id="6" name="설명선 1 5"/>
          <p:cNvSpPr/>
          <p:nvPr/>
        </p:nvSpPr>
        <p:spPr>
          <a:xfrm>
            <a:off x="7972959" y="5096539"/>
            <a:ext cx="3487479" cy="967563"/>
          </a:xfrm>
          <a:prstGeom prst="borderCallout1">
            <a:avLst>
              <a:gd name="adj1" fmla="val 58310"/>
              <a:gd name="adj2" fmla="val -5284"/>
              <a:gd name="adj3" fmla="val 27885"/>
              <a:gd name="adj4" fmla="val -42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</a:t>
            </a:r>
            <a:r>
              <a:rPr lang="ko-KR" altLang="en-US" dirty="0" smtClean="0"/>
              <a:t>에서 페이지를 가져와 </a:t>
            </a:r>
            <a:r>
              <a:rPr lang="ko-KR" altLang="en-US" dirty="0" err="1" smtClean="0"/>
              <a:t>파싱함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" y="247617"/>
            <a:ext cx="5308383" cy="2559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" y="4801436"/>
            <a:ext cx="3191320" cy="447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4" y="5536955"/>
            <a:ext cx="2838846" cy="600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94" y="3133656"/>
            <a:ext cx="3191320" cy="4858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94" y="3943070"/>
            <a:ext cx="7059010" cy="714475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7240772" y="549333"/>
            <a:ext cx="4433777" cy="1034920"/>
          </a:xfrm>
          <a:prstGeom prst="borderCallout1">
            <a:avLst>
              <a:gd name="adj1" fmla="val 18750"/>
              <a:gd name="adj2" fmla="val -8333"/>
              <a:gd name="adj3" fmla="val 157786"/>
              <a:gd name="adj4" fmla="val -745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Os.path.exists</a:t>
            </a:r>
            <a:r>
              <a:rPr lang="ko-KR" altLang="en-US" dirty="0" smtClean="0"/>
              <a:t>로 파일이 존재하는지 확인</a:t>
            </a:r>
            <a:r>
              <a:rPr lang="en-US" altLang="ko-KR" dirty="0" err="1" smtClean="0"/>
              <a:t>os.mkdir</a:t>
            </a:r>
            <a:r>
              <a:rPr lang="ko-KR" altLang="en-US" dirty="0" smtClean="0"/>
              <a:t>을 이용하여 새로운 폴더를 생성</a:t>
            </a:r>
            <a:endParaRPr lang="ko-KR" altLang="en-US" dirty="0"/>
          </a:p>
        </p:txBody>
      </p:sp>
      <p:sp>
        <p:nvSpPr>
          <p:cNvPr id="11" name="설명선 1 10"/>
          <p:cNvSpPr/>
          <p:nvPr/>
        </p:nvSpPr>
        <p:spPr>
          <a:xfrm>
            <a:off x="7240771" y="2140987"/>
            <a:ext cx="4433777" cy="628112"/>
          </a:xfrm>
          <a:prstGeom prst="borderCallout1">
            <a:avLst>
              <a:gd name="adj1" fmla="val 18750"/>
              <a:gd name="adj2" fmla="val -8333"/>
              <a:gd name="adj3" fmla="val 206162"/>
              <a:gd name="adj4" fmla="val -7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8364278" y="3325833"/>
            <a:ext cx="3310270" cy="745944"/>
          </a:xfrm>
          <a:prstGeom prst="borderCallout1">
            <a:avLst>
              <a:gd name="adj1" fmla="val 18750"/>
              <a:gd name="adj2" fmla="val -8333"/>
              <a:gd name="adj3" fmla="val 96400"/>
              <a:gd name="adj4" fmla="val -24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Div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thumnail</a:t>
            </a:r>
            <a:r>
              <a:rPr lang="ko-KR" altLang="en-US" dirty="0" smtClean="0"/>
              <a:t>의 자식인 </a:t>
            </a:r>
            <a:r>
              <a:rPr lang="en-US" altLang="ko-KR" dirty="0" err="1" smtClean="0"/>
              <a:t>img</a:t>
            </a:r>
            <a:endParaRPr lang="ko-KR" altLang="en-US" dirty="0"/>
          </a:p>
        </p:txBody>
      </p:sp>
      <p:sp>
        <p:nvSpPr>
          <p:cNvPr id="13" name="설명선 1 12"/>
          <p:cNvSpPr/>
          <p:nvPr/>
        </p:nvSpPr>
        <p:spPr>
          <a:xfrm>
            <a:off x="7240770" y="4628511"/>
            <a:ext cx="4433777" cy="538984"/>
          </a:xfrm>
          <a:prstGeom prst="borderCallout1">
            <a:avLst>
              <a:gd name="adj1" fmla="val 18750"/>
              <a:gd name="adj2" fmla="val -8333"/>
              <a:gd name="adj3" fmla="val 82979"/>
              <a:gd name="adj4" fmla="val -80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4" name="설명선 1 13"/>
          <p:cNvSpPr/>
          <p:nvPr/>
        </p:nvSpPr>
        <p:spPr>
          <a:xfrm>
            <a:off x="7240769" y="5724231"/>
            <a:ext cx="4433777" cy="538984"/>
          </a:xfrm>
          <a:prstGeom prst="borderCallout1">
            <a:avLst>
              <a:gd name="adj1" fmla="val 18750"/>
              <a:gd name="adj2" fmla="val -8333"/>
              <a:gd name="adj3" fmla="val 21825"/>
              <a:gd name="adj4" fmla="val -87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score area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1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3" y="759374"/>
            <a:ext cx="6563641" cy="3572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3" y="4603219"/>
            <a:ext cx="8697539" cy="18195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9053" y="4720859"/>
            <a:ext cx="8839105" cy="489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1 14"/>
          <p:cNvSpPr/>
          <p:nvPr/>
        </p:nvSpPr>
        <p:spPr>
          <a:xfrm>
            <a:off x="8665536" y="2100873"/>
            <a:ext cx="2785730" cy="446568"/>
          </a:xfrm>
          <a:prstGeom prst="borderCallout1">
            <a:avLst>
              <a:gd name="adj1" fmla="val 18750"/>
              <a:gd name="adj2" fmla="val -8333"/>
              <a:gd name="adj3" fmla="val 319983"/>
              <a:gd name="adj4" fmla="val -10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색상설정</a:t>
            </a:r>
            <a:endParaRPr lang="ko-KR" altLang="en-US" dirty="0"/>
          </a:p>
        </p:txBody>
      </p:sp>
      <p:sp>
        <p:nvSpPr>
          <p:cNvPr id="16" name="설명선 1 15"/>
          <p:cNvSpPr/>
          <p:nvPr/>
        </p:nvSpPr>
        <p:spPr>
          <a:xfrm>
            <a:off x="8665536" y="2974202"/>
            <a:ext cx="2785730" cy="446568"/>
          </a:xfrm>
          <a:prstGeom prst="borderCallout1">
            <a:avLst>
              <a:gd name="adj1" fmla="val 18750"/>
              <a:gd name="adj2" fmla="val -8333"/>
              <a:gd name="adj3" fmla="val 169983"/>
              <a:gd name="adj4" fmla="val -218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첫 행에 반복</a:t>
            </a:r>
            <a:endParaRPr lang="ko-KR" altLang="en-US" dirty="0"/>
          </a:p>
        </p:txBody>
      </p:sp>
      <p:sp>
        <p:nvSpPr>
          <p:cNvPr id="17" name="설명선 1 16"/>
          <p:cNvSpPr/>
          <p:nvPr/>
        </p:nvSpPr>
        <p:spPr>
          <a:xfrm>
            <a:off x="8665536" y="1099585"/>
            <a:ext cx="2785730" cy="574527"/>
          </a:xfrm>
          <a:prstGeom prst="borderCallout1">
            <a:avLst>
              <a:gd name="adj1" fmla="val 18750"/>
              <a:gd name="adj2" fmla="val -8333"/>
              <a:gd name="adj3" fmla="val 162840"/>
              <a:gd name="adj4" fmla="val -150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내용과 넓이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6" y="977414"/>
            <a:ext cx="8011643" cy="4839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6515" t="34249"/>
          <a:stretch/>
        </p:blipFill>
        <p:spPr>
          <a:xfrm>
            <a:off x="9080203" y="1945250"/>
            <a:ext cx="2338692" cy="3351051"/>
          </a:xfrm>
          <a:prstGeom prst="rect">
            <a:avLst/>
          </a:prstGeom>
        </p:spPr>
      </p:pic>
      <p:sp>
        <p:nvSpPr>
          <p:cNvPr id="4" name="설명선 1 3"/>
          <p:cNvSpPr/>
          <p:nvPr/>
        </p:nvSpPr>
        <p:spPr>
          <a:xfrm>
            <a:off x="1360967" y="595423"/>
            <a:ext cx="1562986" cy="275664"/>
          </a:xfrm>
          <a:prstGeom prst="borderCallout1">
            <a:avLst>
              <a:gd name="adj1" fmla="val 18750"/>
              <a:gd name="adj2" fmla="val -8333"/>
              <a:gd name="adj3" fmla="val 146954"/>
              <a:gd name="adj4" fmla="val -30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초기값 설정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5553739" y="3482944"/>
            <a:ext cx="2037908" cy="27566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Rgb</a:t>
            </a:r>
            <a:r>
              <a:rPr lang="ko-KR" altLang="en-US" dirty="0" smtClean="0"/>
              <a:t>파일로 저장</a:t>
            </a:r>
            <a:endParaRPr lang="ko-KR" altLang="en-US" dirty="0"/>
          </a:p>
        </p:txBody>
      </p:sp>
      <p:sp>
        <p:nvSpPr>
          <p:cNvPr id="6" name="설명선 1 5"/>
          <p:cNvSpPr/>
          <p:nvPr/>
        </p:nvSpPr>
        <p:spPr>
          <a:xfrm>
            <a:off x="4770474" y="3864935"/>
            <a:ext cx="2037908" cy="27566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저장</a:t>
            </a:r>
            <a:endParaRPr lang="ko-KR" altLang="en-US" dirty="0"/>
          </a:p>
        </p:txBody>
      </p:sp>
      <p:sp>
        <p:nvSpPr>
          <p:cNvPr id="7" name="설명선 1 6"/>
          <p:cNvSpPr/>
          <p:nvPr/>
        </p:nvSpPr>
        <p:spPr>
          <a:xfrm>
            <a:off x="5114260" y="2188745"/>
            <a:ext cx="2243470" cy="62544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 novel </a:t>
            </a:r>
            <a:r>
              <a:rPr lang="ko-KR" altLang="en-US" dirty="0" smtClean="0"/>
              <a:t>폴더에 이미지 저장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10084" y="977414"/>
            <a:ext cx="2508811" cy="62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 novel </a:t>
            </a:r>
            <a:r>
              <a:rPr lang="ko-KR" altLang="en-US" dirty="0" smtClean="0"/>
              <a:t>폴더에 저장된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3968" y="771154"/>
            <a:ext cx="8164064" cy="5315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비해 남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 모두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후 인원수가 증가함을 보여줌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4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40" y="370562"/>
            <a:ext cx="9231013" cy="3543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59" y="2235792"/>
            <a:ext cx="6300710" cy="4420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340" y="4720857"/>
            <a:ext cx="5122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셀에 정렬 적용</a:t>
            </a:r>
            <a:endParaRPr lang="en-US" altLang="ko-KR" dirty="0" smtClean="0"/>
          </a:p>
          <a:p>
            <a:r>
              <a:rPr lang="ko-KR" altLang="en-US" dirty="0" smtClean="0"/>
              <a:t>테두리 설정</a:t>
            </a:r>
            <a:endParaRPr lang="en-US" altLang="ko-KR" dirty="0" smtClean="0"/>
          </a:p>
          <a:p>
            <a:r>
              <a:rPr lang="ko-KR" altLang="en-US" dirty="0" smtClean="0"/>
              <a:t>모든 셀에 테두리 적용</a:t>
            </a:r>
            <a:endParaRPr lang="en-US" altLang="ko-KR" dirty="0" smtClean="0"/>
          </a:p>
          <a:p>
            <a:r>
              <a:rPr lang="ko-KR" altLang="en-US" dirty="0" smtClean="0"/>
              <a:t>엑셀 파일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37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0" y="2133950"/>
            <a:ext cx="5110542" cy="324612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707278" y="3461177"/>
            <a:ext cx="777441" cy="5916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48444" y="297712"/>
            <a:ext cx="7895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스티브잡스의 연설문을 </a:t>
            </a:r>
            <a:r>
              <a:rPr lang="ko-KR" altLang="en-US" sz="3600" dirty="0" err="1" smtClean="0"/>
              <a:t>워드클라우드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94" y="1937866"/>
            <a:ext cx="4939457" cy="42299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673" y="1045708"/>
            <a:ext cx="5661209" cy="56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7" y="530142"/>
            <a:ext cx="7449590" cy="3820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87" y="4796767"/>
            <a:ext cx="10583752" cy="1267002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8210009" y="530142"/>
            <a:ext cx="3366672" cy="400883"/>
          </a:xfrm>
          <a:prstGeom prst="borderCallout1">
            <a:avLst>
              <a:gd name="adj1" fmla="val 35339"/>
              <a:gd name="adj2" fmla="val -3148"/>
              <a:gd name="adj3" fmla="val 78386"/>
              <a:gd name="adj4" fmla="val -20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필요한 라이브러리 불러옴</a:t>
            </a:r>
            <a:endParaRPr lang="ko-KR" altLang="en-US" sz="1600" dirty="0"/>
          </a:p>
        </p:txBody>
      </p:sp>
      <p:sp>
        <p:nvSpPr>
          <p:cNvPr id="8" name="설명선 1 7"/>
          <p:cNvSpPr/>
          <p:nvPr/>
        </p:nvSpPr>
        <p:spPr>
          <a:xfrm>
            <a:off x="8210009" y="1721976"/>
            <a:ext cx="3366672" cy="2003785"/>
          </a:xfrm>
          <a:prstGeom prst="borderCallout1">
            <a:avLst>
              <a:gd name="adj1" fmla="val 35339"/>
              <a:gd name="adj2" fmla="val -3148"/>
              <a:gd name="adj3" fmla="val 95710"/>
              <a:gd name="adj4" fmla="val -27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텍스트파일을 읽어 문자열로 저장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알파벳을 제외한 </a:t>
            </a:r>
            <a:r>
              <a:rPr lang="ko-KR" altLang="en-US" sz="1400" dirty="0" err="1" smtClean="0"/>
              <a:t>모든문자를</a:t>
            </a:r>
            <a:r>
              <a:rPr lang="ko-KR" altLang="en-US" sz="1400" dirty="0" smtClean="0"/>
              <a:t> 공백으로 대체</a:t>
            </a:r>
            <a:endParaRPr lang="en-US" altLang="ko-KR" sz="1400" dirty="0" smtClean="0"/>
          </a:p>
          <a:p>
            <a:r>
              <a:rPr lang="en-US" altLang="ko-KR" sz="1400" dirty="0" smtClean="0"/>
              <a:t>3. Spacy</a:t>
            </a:r>
            <a:r>
              <a:rPr lang="ko-KR" altLang="en-US" sz="1400" dirty="0" smtClean="0"/>
              <a:t>객체로 텍스트 분석</a:t>
            </a: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명사만 추출하여 </a:t>
            </a:r>
            <a:r>
              <a:rPr lang="en-US" altLang="ko-KR" sz="1400" dirty="0" smtClean="0"/>
              <a:t>nouns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5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33" y="241427"/>
            <a:ext cx="4338082" cy="6408709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6868633" y="584791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34868"/>
              <a:gd name="adj4" fmla="val -49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프레임으로 변환</a:t>
            </a:r>
            <a:endParaRPr lang="ko-KR" altLang="en-US" dirty="0"/>
          </a:p>
        </p:txBody>
      </p:sp>
      <p:sp>
        <p:nvSpPr>
          <p:cNvPr id="4" name="설명선 1 3"/>
          <p:cNvSpPr/>
          <p:nvPr/>
        </p:nvSpPr>
        <p:spPr>
          <a:xfrm>
            <a:off x="6868633" y="2015286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34868"/>
              <a:gd name="adj4" fmla="val -49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글자 수 열 추가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6868633" y="3445781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-21711"/>
              <a:gd name="adj4" fmla="val -49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두 글자 이상 단어만 남김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err="1" smtClean="0"/>
              <a:t>글자수별로</a:t>
            </a:r>
            <a:r>
              <a:rPr lang="ko-KR" altLang="en-US" dirty="0" smtClean="0"/>
              <a:t> 정렬함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1" y="184085"/>
            <a:ext cx="4338084" cy="6518174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6868628" y="1424765"/>
            <a:ext cx="4465676" cy="1158949"/>
          </a:xfrm>
          <a:prstGeom prst="borderCallout1">
            <a:avLst>
              <a:gd name="adj1" fmla="val 18750"/>
              <a:gd name="adj2" fmla="val -8333"/>
              <a:gd name="adj3" fmla="val -21759"/>
              <a:gd name="adj4" fmla="val -37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agg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단어별</a:t>
            </a:r>
            <a:r>
              <a:rPr lang="ko-KR" altLang="en-US" dirty="0" smtClean="0"/>
              <a:t> 빈도를 계산</a:t>
            </a:r>
            <a:endParaRPr lang="en-US" altLang="ko-KR" dirty="0"/>
          </a:p>
          <a:p>
            <a:pPr algn="ctr"/>
            <a:r>
              <a:rPr lang="en-US" altLang="ko-KR" dirty="0" err="1" smtClean="0"/>
              <a:t>Sort_values</a:t>
            </a:r>
            <a:r>
              <a:rPr lang="ko-KR" altLang="en-US" dirty="0" smtClean="0"/>
              <a:t>로 정렬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Ascending=False</a:t>
            </a:r>
            <a:r>
              <a:rPr lang="ko-KR" altLang="en-US" dirty="0"/>
              <a:t> </a:t>
            </a:r>
            <a:r>
              <a:rPr lang="ko-KR" altLang="en-US" dirty="0" smtClean="0"/>
              <a:t>내림차순 </a:t>
            </a:r>
            <a:endParaRPr lang="en-US" altLang="ko-KR" dirty="0" smtClean="0"/>
          </a:p>
        </p:txBody>
      </p:sp>
      <p:sp>
        <p:nvSpPr>
          <p:cNvPr id="4" name="설명선 1 3"/>
          <p:cNvSpPr/>
          <p:nvPr/>
        </p:nvSpPr>
        <p:spPr>
          <a:xfrm>
            <a:off x="6868628" y="3783414"/>
            <a:ext cx="4093537" cy="1158949"/>
          </a:xfrm>
          <a:prstGeom prst="borderCallout1">
            <a:avLst>
              <a:gd name="adj1" fmla="val 18750"/>
              <a:gd name="adj2" fmla="val -8333"/>
              <a:gd name="adj3" fmla="val -111667"/>
              <a:gd name="adj4" fmla="val -4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Head(20)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빈도 </a:t>
            </a:r>
            <a:r>
              <a:rPr lang="ko-KR" altLang="en-US" dirty="0" err="1" smtClean="0"/>
              <a:t>높은단어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추출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88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5" y="379038"/>
            <a:ext cx="5792008" cy="5887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43" y="1562305"/>
            <a:ext cx="4178597" cy="41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9713" b="30427"/>
          <a:stretch/>
        </p:blipFill>
        <p:spPr>
          <a:xfrm>
            <a:off x="1233008" y="1096314"/>
            <a:ext cx="5744377" cy="17437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49300" y="2244631"/>
            <a:ext cx="893135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58727" y="2244631"/>
            <a:ext cx="893135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09" y="224444"/>
            <a:ext cx="3200399" cy="3200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08" y="3988371"/>
            <a:ext cx="4686954" cy="20100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830" y="3472566"/>
            <a:ext cx="3152678" cy="31526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49300" y="5480473"/>
            <a:ext cx="1562987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02605" y="5452121"/>
            <a:ext cx="949260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054658" y="1596044"/>
            <a:ext cx="776177" cy="786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848165" y="4803534"/>
            <a:ext cx="776177" cy="786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16" y="222428"/>
            <a:ext cx="5865385" cy="5881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이상치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(outlier)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구간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임금의 최대값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중앙값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평균값 이 증가함을 보여줌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285" y="494891"/>
            <a:ext cx="9001429" cy="5868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성별에 따른 평균임금의 증가분은 미미함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2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2297" y="5645807"/>
            <a:ext cx="100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두드러지게 차이가 나는 부분에 대한 해석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조사대상에 포함되지 않았지만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포함됌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5018" y="-1"/>
            <a:ext cx="10981113" cy="5411584"/>
            <a:chOff x="174963" y="0"/>
            <a:chExt cx="12017037" cy="50541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181"/>
            <a:stretch/>
          </p:blipFill>
          <p:spPr>
            <a:xfrm>
              <a:off x="174963" y="543456"/>
              <a:ext cx="11875082" cy="451068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792393" y="0"/>
              <a:ext cx="2399607" cy="698269"/>
            </a:xfrm>
            <a:prstGeom prst="rect">
              <a:avLst/>
            </a:prstGeom>
            <a:solidFill>
              <a:srgbClr val="F3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16779" y="1064029"/>
              <a:ext cx="3258588" cy="357447"/>
            </a:xfrm>
            <a:prstGeom prst="rect">
              <a:avLst/>
            </a:prstGeom>
            <a:solidFill>
              <a:srgbClr val="F3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54385" y="184542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42691" y="262861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205" y="5842124"/>
            <a:ext cx="1001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두드러지게 차이가 나는 부분에 대한 해석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비해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해당 표본의 수가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줄어듬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비해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해당 표본의 수가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증가함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568" y="284356"/>
            <a:ext cx="10836111" cy="5325011"/>
            <a:chOff x="694569" y="492174"/>
            <a:chExt cx="10836111" cy="53250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569" y="492174"/>
              <a:ext cx="10836111" cy="532501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242858" y="1970116"/>
              <a:ext cx="748146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017521" y="2845723"/>
              <a:ext cx="182880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00452" y="2739043"/>
              <a:ext cx="362988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00604" y="1044632"/>
              <a:ext cx="221671" cy="19895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3616" y="243176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06094" y="303414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②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6601" y="232508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11586" y="160078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②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2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3782" y="432969"/>
            <a:ext cx="9564435" cy="5577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대를 제외하고는 대체적으로 평균임금이 증가함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7125" y="771154"/>
            <a:ext cx="9497750" cy="5315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48356" y="75936"/>
            <a:ext cx="1264620" cy="5078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대 미만은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‘young’ , </a:t>
            </a: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59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세 이하는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‘middle’, </a:t>
            </a: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60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세 이상은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‘old’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7582" y="6274233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모든 연령 그룹에서 평균임금이 증가함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388" y="5883534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성별에 따른 평균임금의 격차 비율이 미미하지만 줄어들었음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582" y="598516"/>
            <a:ext cx="10016836" cy="4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528</Words>
  <Application>Microsoft Office PowerPoint</Application>
  <PresentationFormat>와이드스크린</PresentationFormat>
  <Paragraphs>92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돋움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04-02</dc:creator>
  <cp:lastModifiedBy>04-06</cp:lastModifiedBy>
  <cp:revision>40</cp:revision>
  <dcterms:created xsi:type="dcterms:W3CDTF">2024-08-20T01:52:37Z</dcterms:created>
  <dcterms:modified xsi:type="dcterms:W3CDTF">2024-08-20T07:29:18Z</dcterms:modified>
</cp:coreProperties>
</file>